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900" r:id="rId1"/>
  </p:sldMasterIdLst>
  <p:notesMasterIdLst>
    <p:notesMasterId r:id="rId16"/>
  </p:notesMasterIdLst>
  <p:sldIdLst>
    <p:sldId id="337" r:id="rId2"/>
    <p:sldId id="275" r:id="rId3"/>
    <p:sldId id="366" r:id="rId4"/>
    <p:sldId id="370" r:id="rId5"/>
    <p:sldId id="378" r:id="rId6"/>
    <p:sldId id="367" r:id="rId7"/>
    <p:sldId id="374" r:id="rId8"/>
    <p:sldId id="375" r:id="rId9"/>
    <p:sldId id="368" r:id="rId10"/>
    <p:sldId id="376" r:id="rId11"/>
    <p:sldId id="369" r:id="rId12"/>
    <p:sldId id="372" r:id="rId13"/>
    <p:sldId id="377" r:id="rId14"/>
    <p:sldId id="348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FAA371-8132-43DF-89F0-EB491575FB44}">
          <p14:sldIdLst>
            <p14:sldId id="337"/>
          </p14:sldIdLst>
        </p14:section>
        <p14:section name="Untitled Section" id="{ECECBFDE-1C7F-494E-8894-23AC5146AF01}">
          <p14:sldIdLst>
            <p14:sldId id="275"/>
            <p14:sldId id="366"/>
            <p14:sldId id="370"/>
            <p14:sldId id="378"/>
            <p14:sldId id="367"/>
            <p14:sldId id="374"/>
            <p14:sldId id="375"/>
            <p14:sldId id="368"/>
            <p14:sldId id="376"/>
            <p14:sldId id="369"/>
            <p14:sldId id="372"/>
            <p14:sldId id="377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77" autoAdjust="0"/>
    <p:restoredTop sz="89942" autoAdjust="0"/>
  </p:normalViewPr>
  <p:slideViewPr>
    <p:cSldViewPr snapToGrid="0">
      <p:cViewPr varScale="1">
        <p:scale>
          <a:sx n="94" d="100"/>
          <a:sy n="94" d="100"/>
        </p:scale>
        <p:origin x="227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9EB99A-5C6C-4A83-AC54-844A3248BDE1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C381D7-3B13-4034-B734-D087811E7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muw.org/post/democracy-tap-vaccination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muw.org/post/democracy-tap-vaccination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3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https://www.kmuw.org/post/democracy-tap-vaccinations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1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https://www.kmuw.org/post/democracy-tap-vaccinations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1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80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381D7-3B13-4034-B734-D087811E7B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56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51055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1" y="148920"/>
            <a:ext cx="10437812" cy="1368198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14892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00" y="295122"/>
            <a:ext cx="9613861" cy="1080938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9" y="1770191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56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51055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1" y="148920"/>
            <a:ext cx="10437812" cy="1368198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14892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00" y="295122"/>
            <a:ext cx="9613861" cy="1080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9" y="1770191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6645" y="2883606"/>
            <a:ext cx="5958709" cy="1090788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17A0E0-528E-4619-8B66-80A2125E748F}"/>
              </a:ext>
            </a:extLst>
          </p:cNvPr>
          <p:cNvSpPr/>
          <p:nvPr userDrawn="1"/>
        </p:nvSpPr>
        <p:spPr>
          <a:xfrm>
            <a:off x="0" y="6032634"/>
            <a:ext cx="12188823" cy="87465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5D165E-9465-4327-B2C2-AF479087C5F6}"/>
              </a:ext>
            </a:extLst>
          </p:cNvPr>
          <p:cNvSpPr/>
          <p:nvPr userDrawn="1"/>
        </p:nvSpPr>
        <p:spPr>
          <a:xfrm>
            <a:off x="-3177" y="6177515"/>
            <a:ext cx="12192000" cy="53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23A37B-EABD-4509-AEC7-32726A9699C4}"/>
              </a:ext>
            </a:extLst>
          </p:cNvPr>
          <p:cNvSpPr/>
          <p:nvPr userDrawn="1"/>
        </p:nvSpPr>
        <p:spPr bwMode="ltGray">
          <a:xfrm>
            <a:off x="0" y="6326371"/>
            <a:ext cx="12192000" cy="564345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52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95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6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549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510543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148909"/>
            <a:ext cx="10437812" cy="1368198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148909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292537"/>
            <a:ext cx="9613861" cy="1080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10248" y="28433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2913DF-716E-438F-82EF-467CE2130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99" y="1770191"/>
            <a:ext cx="9613861" cy="35993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0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56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51055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1" y="148920"/>
            <a:ext cx="10437812" cy="1368198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14892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00" y="295122"/>
            <a:ext cx="9613861" cy="1080938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9" y="1770191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56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51055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1" y="148920"/>
            <a:ext cx="10437812" cy="1368198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585827" y="148920"/>
            <a:ext cx="1602997" cy="1368198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00" y="295122"/>
            <a:ext cx="9613861" cy="1080938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9" y="1770191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ltGray">
          <a:xfrm>
            <a:off x="0" y="5431074"/>
            <a:ext cx="12192000" cy="1426926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7457" y="5364179"/>
            <a:ext cx="12252960" cy="87465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8" y="443247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57CE49-A045-461D-9ECD-19935FEF09ED}"/>
              </a:ext>
            </a:extLst>
          </p:cNvPr>
          <p:cNvSpPr txBox="1">
            <a:spLocks/>
          </p:cNvSpPr>
          <p:nvPr userDrawn="1"/>
        </p:nvSpPr>
        <p:spPr>
          <a:xfrm>
            <a:off x="311398" y="5394594"/>
            <a:ext cx="9613861" cy="1463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B84EDB-95B2-45CC-B507-2F55CD31B8EA}"/>
              </a:ext>
            </a:extLst>
          </p:cNvPr>
          <p:cNvSpPr txBox="1">
            <a:spLocks/>
          </p:cNvSpPr>
          <p:nvPr userDrawn="1"/>
        </p:nvSpPr>
        <p:spPr>
          <a:xfrm>
            <a:off x="311398" y="4715124"/>
            <a:ext cx="9613861" cy="679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0060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8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ltGray">
          <a:xfrm>
            <a:off x="0" y="5431074"/>
            <a:ext cx="12192000" cy="1426926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177" y="5352150"/>
            <a:ext cx="12188823" cy="87465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8" y="443247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57CE49-A045-461D-9ECD-19935FEF09ED}"/>
              </a:ext>
            </a:extLst>
          </p:cNvPr>
          <p:cNvSpPr txBox="1">
            <a:spLocks/>
          </p:cNvSpPr>
          <p:nvPr userDrawn="1"/>
        </p:nvSpPr>
        <p:spPr>
          <a:xfrm>
            <a:off x="311398" y="5394594"/>
            <a:ext cx="9613861" cy="1463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B84EDB-95B2-45CC-B507-2F55CD31B8EA}"/>
              </a:ext>
            </a:extLst>
          </p:cNvPr>
          <p:cNvSpPr txBox="1">
            <a:spLocks/>
          </p:cNvSpPr>
          <p:nvPr userDrawn="1"/>
        </p:nvSpPr>
        <p:spPr>
          <a:xfrm>
            <a:off x="311398" y="4715124"/>
            <a:ext cx="9613861" cy="679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0060A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B36784-505A-420F-AE3E-46E45F51B67E}"/>
              </a:ext>
            </a:extLst>
          </p:cNvPr>
          <p:cNvSpPr/>
          <p:nvPr userDrawn="1"/>
        </p:nvSpPr>
        <p:spPr>
          <a:xfrm>
            <a:off x="0" y="5497031"/>
            <a:ext cx="12192000" cy="53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ltGray">
          <a:xfrm>
            <a:off x="0" y="5431074"/>
            <a:ext cx="12192000" cy="1426926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177" y="5352150"/>
            <a:ext cx="12188823" cy="87465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98" y="443247"/>
            <a:ext cx="9613861" cy="3599316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0248" y="29512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57CE49-A045-461D-9ECD-19935FEF09ED}"/>
              </a:ext>
            </a:extLst>
          </p:cNvPr>
          <p:cNvSpPr txBox="1">
            <a:spLocks/>
          </p:cNvSpPr>
          <p:nvPr userDrawn="1"/>
        </p:nvSpPr>
        <p:spPr>
          <a:xfrm>
            <a:off x="311398" y="5394594"/>
            <a:ext cx="9613861" cy="1463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B84EDB-95B2-45CC-B507-2F55CD31B8EA}"/>
              </a:ext>
            </a:extLst>
          </p:cNvPr>
          <p:cNvSpPr txBox="1">
            <a:spLocks/>
          </p:cNvSpPr>
          <p:nvPr userDrawn="1"/>
        </p:nvSpPr>
        <p:spPr>
          <a:xfrm>
            <a:off x="311398" y="4715124"/>
            <a:ext cx="9613861" cy="679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0060A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B36784-505A-420F-AE3E-46E45F51B67E}"/>
              </a:ext>
            </a:extLst>
          </p:cNvPr>
          <p:cNvSpPr/>
          <p:nvPr userDrawn="1"/>
        </p:nvSpPr>
        <p:spPr>
          <a:xfrm>
            <a:off x="0" y="5497031"/>
            <a:ext cx="12192000" cy="53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ltGray">
          <a:xfrm>
            <a:off x="-1" y="0"/>
            <a:ext cx="4284921" cy="6858000"/>
          </a:xfrm>
          <a:prstGeom prst="rect">
            <a:avLst/>
          </a:prstGeom>
          <a:solidFill>
            <a:srgbClr val="006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 rot="5400000">
            <a:off x="878388" y="3385268"/>
            <a:ext cx="6857999" cy="87465"/>
          </a:xfrm>
          <a:prstGeom prst="rect">
            <a:avLst/>
          </a:prstGeom>
          <a:solidFill>
            <a:srgbClr val="20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94" y="2504899"/>
            <a:ext cx="3836778" cy="35993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554206-1146-4CF1-80B7-D7AB08BA7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600" y="418329"/>
            <a:ext cx="3812772" cy="1876815"/>
          </a:xfrm>
        </p:spPr>
        <p:txBody>
          <a:bodyPr>
            <a:normAutofit/>
          </a:bodyPr>
          <a:lstStyle>
            <a:lvl1pPr>
              <a:defRPr sz="3600" b="0"/>
            </a:lvl1pPr>
          </a:lstStyle>
          <a:p>
            <a:br>
              <a:rPr lang="en-US" dirty="0"/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02DBE-64AD-4E58-BD53-43FD177C33FC}"/>
              </a:ext>
            </a:extLst>
          </p:cNvPr>
          <p:cNvSpPr/>
          <p:nvPr userDrawn="1"/>
        </p:nvSpPr>
        <p:spPr>
          <a:xfrm rot="5400000">
            <a:off x="978355" y="3406140"/>
            <a:ext cx="6858000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rgbClr val="0070C0"/>
            </a:gs>
            <a:gs pos="100000">
              <a:srgbClr val="0070C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3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8/9/2019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05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  <p:sldLayoutId id="2147483928" r:id="rId28"/>
  </p:sldLayoutIdLst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49B5-2EEA-4C93-ACAE-DA912676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620" y="1453154"/>
            <a:ext cx="6981603" cy="3523107"/>
          </a:xfrm>
        </p:spPr>
        <p:txBody>
          <a:bodyPr/>
          <a:lstStyle/>
          <a:p>
            <a:pPr algn="l"/>
            <a:r>
              <a:rPr lang="en-US" sz="6000" dirty="0"/>
              <a:t>Next Meeting:</a:t>
            </a:r>
            <a:br>
              <a:rPr lang="en-US" sz="6000" dirty="0"/>
            </a:br>
            <a:r>
              <a:rPr lang="en-US" sz="2800" dirty="0"/>
              <a:t> </a:t>
            </a:r>
            <a:br>
              <a:rPr lang="en-US" sz="6000" dirty="0"/>
            </a:br>
            <a:r>
              <a:rPr lang="en-US" sz="6000" dirty="0"/>
              <a:t>November 8, 2019</a:t>
            </a:r>
            <a:br>
              <a:rPr lang="en-US" sz="6000" dirty="0"/>
            </a:br>
            <a:r>
              <a:rPr lang="en-US" sz="5400" dirty="0"/>
              <a:t>Wichita, Kansas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ECDB1-8489-49B1-917B-A8A4D810A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756" y="750948"/>
            <a:ext cx="5669279" cy="47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28718EF-C7BD-4F97-AE85-4093A740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8" y="403335"/>
            <a:ext cx="4385639" cy="2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5ABE2-1A9A-4390-9584-5B78A8AC4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2807" r="2042" b="1809"/>
          <a:stretch/>
        </p:blipFill>
        <p:spPr>
          <a:xfrm>
            <a:off x="9430438" y="227065"/>
            <a:ext cx="2555514" cy="2572097"/>
          </a:xfrm>
          <a:prstGeom prst="rect">
            <a:avLst/>
          </a:prstGeom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3582A14A-843C-46E7-B247-B549CF27F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"/>
          <a:stretch/>
        </p:blipFill>
        <p:spPr bwMode="auto">
          <a:xfrm>
            <a:off x="4799158" y="3426244"/>
            <a:ext cx="4385639" cy="2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3D653105-23BA-43F4-9C09-AC9EE0C7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7" y="3426244"/>
            <a:ext cx="4385639" cy="2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A56D1ECF-26BB-4AD7-BD7E-5F2BC3714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58" y="403335"/>
            <a:ext cx="4385639" cy="29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39B265-788A-42F4-A4C9-034A4225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604"/>
            <a:ext cx="12192000" cy="1080938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en-US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August is National Immunization Awareness Month</a:t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122" name="Picture 2" descr="August 7 social media grpahic, power to protect">
            <a:extLst>
              <a:ext uri="{FF2B5EF4-FFF2-40B4-BE49-F238E27FC236}">
                <a16:creationId xmlns:a16="http://schemas.microsoft.com/office/drawing/2014/main" id="{AE60E742-1674-4470-9C3C-BCBDABE2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5" y="1674492"/>
            <a:ext cx="3505766" cy="35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ugust 1 social media grpahic, heart shape family photo on orange background">
            <a:extLst>
              <a:ext uri="{FF2B5EF4-FFF2-40B4-BE49-F238E27FC236}">
                <a16:creationId xmlns:a16="http://schemas.microsoft.com/office/drawing/2014/main" id="{D0CC6FA7-6848-4BD5-B625-6DFB12EC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7" y="1668912"/>
            <a:ext cx="3505766" cy="35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ugust 28 social media grpahic, on time">
            <a:extLst>
              <a:ext uri="{FF2B5EF4-FFF2-40B4-BE49-F238E27FC236}">
                <a16:creationId xmlns:a16="http://schemas.microsoft.com/office/drawing/2014/main" id="{7438FA16-A477-4B18-A4D9-4FF39B4B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41" y="1668913"/>
            <a:ext cx="3509014" cy="35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08A5C36-BBA7-4666-A732-CF5845C6A2AB}"/>
              </a:ext>
            </a:extLst>
          </p:cNvPr>
          <p:cNvSpPr txBox="1">
            <a:spLocks/>
          </p:cNvSpPr>
          <p:nvPr/>
        </p:nvSpPr>
        <p:spPr>
          <a:xfrm>
            <a:off x="0" y="5653897"/>
            <a:ext cx="12192000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i="1" dirty="0">
                <a:solidFill>
                  <a:srgbClr val="002060"/>
                </a:solidFill>
              </a:rPr>
            </a:br>
            <a:r>
              <a:rPr lang="en-US" sz="4000" i="1" dirty="0">
                <a:solidFill>
                  <a:srgbClr val="002060"/>
                </a:solidFill>
              </a:rPr>
              <a:t>Share IKC’s posts based on CDC’s toolkit on your social media!</a:t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>
            <a:extLst>
              <a:ext uri="{FF2B5EF4-FFF2-40B4-BE49-F238E27FC236}">
                <a16:creationId xmlns:a16="http://schemas.microsoft.com/office/drawing/2014/main" id="{5C556EB5-F234-4468-AE5E-3FC6AD478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2" y="5683411"/>
            <a:ext cx="6541829" cy="2694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D5B5C-CE03-4D53-93E7-9D587FC14D1F}"/>
              </a:ext>
            </a:extLst>
          </p:cNvPr>
          <p:cNvSpPr txBox="1">
            <a:spLocks/>
          </p:cNvSpPr>
          <p:nvPr/>
        </p:nvSpPr>
        <p:spPr>
          <a:xfrm>
            <a:off x="7717129" y="1569974"/>
            <a:ext cx="4120308" cy="48543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Dr. Dennis Cooley was interviewed and Chelsea Rayburn provided a quote for a KSNT news story about vaccines.</a:t>
            </a:r>
          </a:p>
          <a:p>
            <a:pPr algn="ctr"/>
            <a:endParaRPr lang="en-US" sz="3200" dirty="0"/>
          </a:p>
          <a:p>
            <a:pPr algn="ctr"/>
            <a:r>
              <a:rPr lang="en-US" sz="2400" dirty="0"/>
              <a:t>July 30, 2019</a:t>
            </a:r>
          </a:p>
          <a:p>
            <a:pPr algn="ctr"/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2C85C-B8D5-4CBA-83B5-E5E03A2B0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3" y="549697"/>
            <a:ext cx="7116051" cy="57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8D314-CCFF-4C03-885B-90AA51D1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03"/>
            <a:ext cx="12192000" cy="5884021"/>
          </a:xfrm>
          <a:prstGeom prst="rect">
            <a:avLst/>
          </a:prstGeom>
        </p:spPr>
      </p:pic>
      <p:pic>
        <p:nvPicPr>
          <p:cNvPr id="4098" name="Picture 2" descr="Image result for twitter logo circles">
            <a:extLst>
              <a:ext uri="{FF2B5EF4-FFF2-40B4-BE49-F238E27FC236}">
                <a16:creationId xmlns:a16="http://schemas.microsoft.com/office/drawing/2014/main" id="{67149660-0975-42CC-BB34-4A8F99CD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7" y="4999821"/>
            <a:ext cx="1725976" cy="17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39B265-788A-42F4-A4C9-034A4225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16224"/>
            <a:ext cx="12192000" cy="841776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3200" b="1" dirty="0">
                <a:solidFill>
                  <a:srgbClr val="00ACED"/>
                </a:solidFill>
              </a:rPr>
              <a:t>Follow IKC on Twitter </a:t>
            </a:r>
            <a:r>
              <a:rPr lang="en-US" sz="3200" b="1" dirty="0">
                <a:solidFill>
                  <a:srgbClr val="002060"/>
                </a:solidFill>
              </a:rPr>
              <a:t>@ImmKSCoalition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3788-AF35-4851-9053-017892A1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3" y="690350"/>
            <a:ext cx="4120308" cy="54773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Keep sharing the </a:t>
            </a:r>
            <a:br>
              <a:rPr lang="en-US" sz="3200" dirty="0"/>
            </a:br>
            <a:r>
              <a:rPr lang="en-US" sz="3200" dirty="0"/>
              <a:t>HPV Vaccine Videos!</a:t>
            </a:r>
            <a:br>
              <a:rPr lang="en-US" sz="3200" dirty="0"/>
            </a:br>
            <a:br>
              <a:rPr lang="en-US" sz="3200" dirty="0"/>
            </a:br>
            <a:r>
              <a:rPr lang="en-US" sz="2000" dirty="0"/>
              <a:t>www.immunizekansascoalition.org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B64EE-D19F-470B-B190-3D691DBC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46" y="438758"/>
            <a:ext cx="7134080" cy="59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CFBD-A4CF-451B-9BC9-9308B2822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73750"/>
            <a:ext cx="7135813" cy="722313"/>
          </a:xfr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/>
              <a:t>Vaccine Hearing – June 27, 2019</a:t>
            </a:r>
          </a:p>
        </p:txBody>
      </p:sp>
      <p:pic>
        <p:nvPicPr>
          <p:cNvPr id="1028" name="Picture 4" descr="Image may contain: 10 people, people smiling, crowd and outdoor">
            <a:extLst>
              <a:ext uri="{FF2B5EF4-FFF2-40B4-BE49-F238E27FC236}">
                <a16:creationId xmlns:a16="http://schemas.microsoft.com/office/drawing/2014/main" id="{0C1FB3F8-B1D2-47F9-9228-89417588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8" y="606287"/>
            <a:ext cx="11787583" cy="49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D-ShadowLong.png">
            <a:extLst>
              <a:ext uri="{FF2B5EF4-FFF2-40B4-BE49-F238E27FC236}">
                <a16:creationId xmlns:a16="http://schemas.microsoft.com/office/drawing/2014/main" id="{5C556EB5-F234-4468-AE5E-3FC6AD478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96406"/>
            <a:ext cx="7255564" cy="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CFBD-A4CF-451B-9BC9-9308B2822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73750"/>
            <a:ext cx="7135813" cy="722313"/>
          </a:xfr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/>
              <a:t>Vaccine Hearing – June 27, 2019</a:t>
            </a:r>
          </a:p>
        </p:txBody>
      </p:sp>
      <p:pic>
        <p:nvPicPr>
          <p:cNvPr id="9" name="Picture 8" descr="HD-ShadowLong.png">
            <a:extLst>
              <a:ext uri="{FF2B5EF4-FFF2-40B4-BE49-F238E27FC236}">
                <a16:creationId xmlns:a16="http://schemas.microsoft.com/office/drawing/2014/main" id="{5C556EB5-F234-4468-AE5E-3FC6AD478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96406"/>
            <a:ext cx="7255564" cy="268760"/>
          </a:xfrm>
          <a:prstGeom prst="rect">
            <a:avLst/>
          </a:prstGeom>
        </p:spPr>
      </p:pic>
      <p:pic>
        <p:nvPicPr>
          <p:cNvPr id="2052" name="Picture 4" descr="Image may contain: one or more people, people sitting and indoor">
            <a:extLst>
              <a:ext uri="{FF2B5EF4-FFF2-40B4-BE49-F238E27FC236}">
                <a16:creationId xmlns:a16="http://schemas.microsoft.com/office/drawing/2014/main" id="{E700BB96-7AD2-4920-8B85-00900F8FC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r="18188"/>
          <a:stretch/>
        </p:blipFill>
        <p:spPr bwMode="auto">
          <a:xfrm>
            <a:off x="7023846" y="294145"/>
            <a:ext cx="2997232" cy="28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1 person, suit and indoor">
            <a:extLst>
              <a:ext uri="{FF2B5EF4-FFF2-40B4-BE49-F238E27FC236}">
                <a16:creationId xmlns:a16="http://schemas.microsoft.com/office/drawing/2014/main" id="{115CB979-43D2-4E76-8CF6-2B152E287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/>
          <a:stretch/>
        </p:blipFill>
        <p:spPr bwMode="auto">
          <a:xfrm>
            <a:off x="1605144" y="3227324"/>
            <a:ext cx="3004178" cy="251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may contain: 1 person, smiling, sitting, table and indoor">
            <a:extLst>
              <a:ext uri="{FF2B5EF4-FFF2-40B4-BE49-F238E27FC236}">
                <a16:creationId xmlns:a16="http://schemas.microsoft.com/office/drawing/2014/main" id="{371B4D34-37AF-46EC-966E-31DD81004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2" b="14105"/>
          <a:stretch/>
        </p:blipFill>
        <p:spPr bwMode="auto">
          <a:xfrm>
            <a:off x="4781950" y="3227324"/>
            <a:ext cx="5239128" cy="249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6 people, crowd">
            <a:extLst>
              <a:ext uri="{FF2B5EF4-FFF2-40B4-BE49-F238E27FC236}">
                <a16:creationId xmlns:a16="http://schemas.microsoft.com/office/drawing/2014/main" id="{E821586E-CB8C-4279-A774-61E1CFD15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1" b="2"/>
          <a:stretch/>
        </p:blipFill>
        <p:spPr bwMode="auto">
          <a:xfrm>
            <a:off x="1605144" y="293801"/>
            <a:ext cx="5237305" cy="28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50000">
              <a:srgbClr val="000000"/>
            </a:gs>
            <a:gs pos="100000">
              <a:srgbClr val="0000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35C08-76E3-42C4-A3CE-A61BF03A63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8661" y="139700"/>
            <a:ext cx="5130800" cy="28371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IKC is sending updates from a new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email</a:t>
            </a:r>
            <a:r>
              <a:rPr lang="en-US" sz="3600" dirty="0"/>
              <a:t> address!</a:t>
            </a:r>
          </a:p>
          <a:p>
            <a:pPr marL="0" indent="0" algn="ctr">
              <a:buNone/>
            </a:pPr>
            <a:r>
              <a:rPr lang="en-US" sz="3600" dirty="0"/>
              <a:t>Be sure to whitelist 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681A5-0301-4A9B-8592-D425196E8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23" y="0"/>
            <a:ext cx="5868955" cy="6858000"/>
          </a:xfrm>
          <a:prstGeom prst="rect">
            <a:avLst/>
          </a:prstGeom>
        </p:spPr>
      </p:pic>
      <p:pic>
        <p:nvPicPr>
          <p:cNvPr id="3074" name="Picture 2" descr="Image result for mail icon">
            <a:extLst>
              <a:ext uri="{FF2B5EF4-FFF2-40B4-BE49-F238E27FC236}">
                <a16:creationId xmlns:a16="http://schemas.microsoft.com/office/drawing/2014/main" id="{9C5718F4-B20A-4B5C-91B5-E4F3E15F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89" y="2976880"/>
            <a:ext cx="2313603" cy="23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4F46349-80C9-4BC5-9FEF-9D600926A026}"/>
              </a:ext>
            </a:extLst>
          </p:cNvPr>
          <p:cNvSpPr txBox="1">
            <a:spLocks/>
          </p:cNvSpPr>
          <p:nvPr/>
        </p:nvSpPr>
        <p:spPr>
          <a:xfrm>
            <a:off x="863521" y="5534323"/>
            <a:ext cx="3621338" cy="1323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immkscoalition@gmail.com</a:t>
            </a:r>
          </a:p>
        </p:txBody>
      </p:sp>
    </p:spTree>
    <p:extLst>
      <p:ext uri="{BB962C8B-B14F-4D97-AF65-F5344CB8AC3E}">
        <p14:creationId xmlns:p14="http://schemas.microsoft.com/office/powerpoint/2010/main" val="34579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5FA1-1FA0-401B-AE8F-CA96C3E7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Popular Facebook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DDED7-A725-474A-BAC4-5928FE5F9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664" y="5361505"/>
            <a:ext cx="5929656" cy="15314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Video: KDHE Vaccine Regulation Updates</a:t>
            </a:r>
            <a:br>
              <a:rPr lang="en-US" dirty="0"/>
            </a:br>
            <a:r>
              <a:rPr lang="en-US" dirty="0"/>
              <a:t>Reached </a:t>
            </a:r>
            <a:r>
              <a:rPr lang="en-US" b="1" dirty="0"/>
              <a:t>3,678</a:t>
            </a:r>
            <a:r>
              <a:rPr lang="en-US" dirty="0"/>
              <a:t> people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191FD-454D-4190-8274-8E601A5AB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64" y="2247886"/>
            <a:ext cx="5577671" cy="31675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51A422-E0C8-4BAF-B23C-F3E159B957AD}"/>
              </a:ext>
            </a:extLst>
          </p:cNvPr>
          <p:cNvSpPr txBox="1">
            <a:spLocks/>
          </p:cNvSpPr>
          <p:nvPr/>
        </p:nvSpPr>
        <p:spPr>
          <a:xfrm>
            <a:off x="5842336" y="5564302"/>
            <a:ext cx="609600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Back to School Vaccine Posts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Reached </a:t>
            </a:r>
            <a:r>
              <a:rPr lang="en-US" b="1" dirty="0"/>
              <a:t>4,583 </a:t>
            </a:r>
            <a:r>
              <a:rPr lang="en-US" dirty="0"/>
              <a:t>people</a:t>
            </a:r>
          </a:p>
        </p:txBody>
      </p:sp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683DA714-516B-40D2-952E-0BC92CD3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7886"/>
            <a:ext cx="3319992" cy="23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may contain: text">
            <a:extLst>
              <a:ext uri="{FF2B5EF4-FFF2-40B4-BE49-F238E27FC236}">
                <a16:creationId xmlns:a16="http://schemas.microsoft.com/office/drawing/2014/main" id="{57544C3B-55A8-42D0-BA82-31B73217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762" y="2417880"/>
            <a:ext cx="3575575" cy="29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CFBD-A4CF-451B-9BC9-9308B2822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37238"/>
            <a:ext cx="7413625" cy="722312"/>
          </a:xfr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600" dirty="0"/>
              <a:t>Kansas Immunization Conference – June 12 &amp; 13</a:t>
            </a:r>
          </a:p>
        </p:txBody>
      </p:sp>
      <p:pic>
        <p:nvPicPr>
          <p:cNvPr id="3076" name="Picture 4" descr="Image may contain: 5 people, people smiling, people sitting">
            <a:extLst>
              <a:ext uri="{FF2B5EF4-FFF2-40B4-BE49-F238E27FC236}">
                <a16:creationId xmlns:a16="http://schemas.microsoft.com/office/drawing/2014/main" id="{5D3A52D8-69AF-43F4-B738-0637ECD5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69" y="330743"/>
            <a:ext cx="6900978" cy="51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may contain: 1 person, smiling, standing">
            <a:extLst>
              <a:ext uri="{FF2B5EF4-FFF2-40B4-BE49-F238E27FC236}">
                <a16:creationId xmlns:a16="http://schemas.microsoft.com/office/drawing/2014/main" id="{55BE08CD-7E00-4FF0-BD77-1FE7D90B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7" y="330743"/>
            <a:ext cx="3861433" cy="51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AF8D88-728A-4FCA-87AB-4DD7402E5D41}"/>
              </a:ext>
            </a:extLst>
          </p:cNvPr>
          <p:cNvSpPr txBox="1">
            <a:spLocks/>
          </p:cNvSpPr>
          <p:nvPr/>
        </p:nvSpPr>
        <p:spPr>
          <a:xfrm>
            <a:off x="262646" y="491246"/>
            <a:ext cx="12192000" cy="1611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3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FD6219-9C03-4468-A53C-9E5D0020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62" y="1201817"/>
            <a:ext cx="10642675" cy="6864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Thanks for exhibiting for IKC at a 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002060"/>
                </a:solidFill>
              </a:rPr>
              <a:t>summer conference!</a:t>
            </a:r>
            <a:br>
              <a:rPr lang="en-US" sz="4000" b="1" dirty="0">
                <a:solidFill>
                  <a:srgbClr val="002060"/>
                </a:solidFill>
              </a:rPr>
            </a:b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724C5-82B1-4B2C-A591-9FAE043F0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068" y="2375782"/>
            <a:ext cx="9613861" cy="38401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Robin Simmons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Dan Leong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Mary Beth Warren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Carlie </a:t>
            </a:r>
            <a:r>
              <a:rPr lang="en-US" sz="2800" b="1" dirty="0" err="1">
                <a:solidFill>
                  <a:srgbClr val="002060"/>
                </a:solidFill>
              </a:rPr>
              <a:t>Houchen</a:t>
            </a:r>
            <a:endParaRPr lang="en-US" sz="2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Dianna Yates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Erin McGuire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Holly Frye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2060"/>
                </a:solidFill>
              </a:rPr>
              <a:t>Amy Hampton</a:t>
            </a:r>
          </a:p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2649E-DAF1-41D2-B6C0-5DCBB9544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7595"/>
            <a:ext cx="12192000" cy="68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983DCD-850E-4D41-BC7F-9FC91D856A16}"/>
              </a:ext>
            </a:extLst>
          </p:cNvPr>
          <p:cNvSpPr/>
          <p:nvPr/>
        </p:nvSpPr>
        <p:spPr>
          <a:xfrm>
            <a:off x="1518489" y="3624549"/>
            <a:ext cx="9309253" cy="32334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FA4B4-9538-42D5-AB2B-A124DDCC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40" y="4098274"/>
            <a:ext cx="8473440" cy="22014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In July alone, IKC’s Facebook reached over </a:t>
            </a:r>
            <a:r>
              <a:rPr lang="en-US" sz="6000" dirty="0">
                <a:solidFill>
                  <a:srgbClr val="000000"/>
                </a:solidFill>
              </a:rPr>
              <a:t>11,000</a:t>
            </a:r>
            <a:r>
              <a:rPr lang="en-US" sz="4000" dirty="0">
                <a:solidFill>
                  <a:srgbClr val="000000"/>
                </a:solidFill>
              </a:rPr>
              <a:t> people!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C5C97-E861-45A8-9FBB-EDE5BED6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37"/>
          <a:stretch/>
        </p:blipFill>
        <p:spPr>
          <a:xfrm>
            <a:off x="1518489" y="0"/>
            <a:ext cx="9309253" cy="39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4F9300DB-DF66-482D-B91C-77795803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7" y="547492"/>
            <a:ext cx="8644527" cy="576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16453A-30C3-447B-B61F-EF82398F067F}"/>
              </a:ext>
            </a:extLst>
          </p:cNvPr>
          <p:cNvSpPr txBox="1">
            <a:spLocks/>
          </p:cNvSpPr>
          <p:nvPr/>
        </p:nvSpPr>
        <p:spPr>
          <a:xfrm>
            <a:off x="8960744" y="3429000"/>
            <a:ext cx="3131371" cy="2525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/>
              <a:t>Kimber </a:t>
            </a:r>
            <a:r>
              <a:rPr lang="en-US" b="1" dirty="0" err="1"/>
              <a:t>Kasitz</a:t>
            </a:r>
            <a:r>
              <a:rPr lang="en-US" b="1" dirty="0"/>
              <a:t>,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/>
              <a:t>Dr. Gretchen Homan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/>
              <a:t>Sheri Tubach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/>
              <a:t>July 9,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7AFF6-85D2-4D48-8DEB-BF2597CD6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2807" r="2042" b="1809"/>
          <a:stretch/>
        </p:blipFill>
        <p:spPr>
          <a:xfrm>
            <a:off x="9430438" y="227065"/>
            <a:ext cx="2555514" cy="2572097"/>
          </a:xfrm>
          <a:prstGeom prst="rect">
            <a:avLst/>
          </a:prstGeom>
        </p:spPr>
      </p:pic>
      <p:pic>
        <p:nvPicPr>
          <p:cNvPr id="7" name="Picture 6" descr="HD-ShadowLong.png">
            <a:extLst>
              <a:ext uri="{FF2B5EF4-FFF2-40B4-BE49-F238E27FC236}">
                <a16:creationId xmlns:a16="http://schemas.microsoft.com/office/drawing/2014/main" id="{184BDF89-1850-450A-8D60-D9E9884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7" y="6310508"/>
            <a:ext cx="8761682" cy="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fade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Custom 17">
      <a:dk1>
        <a:srgbClr val="4090CE"/>
      </a:dk1>
      <a:lt1>
        <a:sysClr val="window" lastClr="FFFFFF"/>
      </a:lt1>
      <a:dk2>
        <a:srgbClr val="9D360E"/>
      </a:dk2>
      <a:lt2>
        <a:srgbClr val="E7E6E6"/>
      </a:lt2>
      <a:accent1>
        <a:srgbClr val="F6BC1A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6232</TotalTime>
  <Words>175</Words>
  <Application>Microsoft Office PowerPoint</Application>
  <PresentationFormat>Widescreen</PresentationFormat>
  <Paragraphs>43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Trebuchet MS</vt:lpstr>
      <vt:lpstr>Berlin</vt:lpstr>
      <vt:lpstr>Next Meeting:   November 8, 2019 Wichita, Kansas</vt:lpstr>
      <vt:lpstr>Vaccine Hearing – June 27, 2019</vt:lpstr>
      <vt:lpstr>Vaccine Hearing – June 27, 2019</vt:lpstr>
      <vt:lpstr>PowerPoint Presentation</vt:lpstr>
      <vt:lpstr>Recent Popular Facebook Posts</vt:lpstr>
      <vt:lpstr>Kansas Immunization Conference – June 12 &amp; 13</vt:lpstr>
      <vt:lpstr>Thanks for exhibiting for IKC at a  summer conference! </vt:lpstr>
      <vt:lpstr>In July alone, IKC’s Facebook reached over 11,000 people!</vt:lpstr>
      <vt:lpstr>PowerPoint Presentation</vt:lpstr>
      <vt:lpstr>PowerPoint Presentation</vt:lpstr>
      <vt:lpstr> August is National Immunization Awareness Month </vt:lpstr>
      <vt:lpstr>PowerPoint Presentation</vt:lpstr>
      <vt:lpstr>Follow IKC on Twitter @ImmKSCoalition</vt:lpstr>
      <vt:lpstr>Keep sharing the  HPV Vaccine Videos!  www.immunizekansascoalition.org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Immunize Kansas Coalition Legislative Event</dc:title>
  <dc:creator>Melanie McCarty</dc:creator>
  <cp:lastModifiedBy>Connie J. Satzler</cp:lastModifiedBy>
  <cp:revision>143</cp:revision>
  <dcterms:created xsi:type="dcterms:W3CDTF">2017-01-17T16:56:19Z</dcterms:created>
  <dcterms:modified xsi:type="dcterms:W3CDTF">2019-08-09T12:11:12Z</dcterms:modified>
</cp:coreProperties>
</file>